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8" r:id="rId3"/>
    <p:sldMasterId id="2147483710" r:id="rId4"/>
  </p:sldMasterIdLst>
  <p:notesMasterIdLst>
    <p:notesMasterId r:id="rId34"/>
  </p:notesMasterIdLst>
  <p:sldIdLst>
    <p:sldId id="341" r:id="rId5"/>
    <p:sldId id="422" r:id="rId6"/>
    <p:sldId id="401" r:id="rId7"/>
    <p:sldId id="451" r:id="rId8"/>
    <p:sldId id="452" r:id="rId9"/>
    <p:sldId id="453" r:id="rId10"/>
    <p:sldId id="454" r:id="rId11"/>
    <p:sldId id="455" r:id="rId12"/>
    <p:sldId id="456" r:id="rId13"/>
    <p:sldId id="457" r:id="rId14"/>
    <p:sldId id="458" r:id="rId15"/>
    <p:sldId id="460" r:id="rId16"/>
    <p:sldId id="461" r:id="rId17"/>
    <p:sldId id="462" r:id="rId18"/>
    <p:sldId id="463" r:id="rId19"/>
    <p:sldId id="465" r:id="rId20"/>
    <p:sldId id="378" r:id="rId21"/>
    <p:sldId id="399" r:id="rId22"/>
    <p:sldId id="423" r:id="rId23"/>
    <p:sldId id="380" r:id="rId24"/>
    <p:sldId id="416" r:id="rId25"/>
    <p:sldId id="441" r:id="rId26"/>
    <p:sldId id="448" r:id="rId27"/>
    <p:sldId id="449" r:id="rId28"/>
    <p:sldId id="450" r:id="rId29"/>
    <p:sldId id="425" r:id="rId30"/>
    <p:sldId id="426" r:id="rId31"/>
    <p:sldId id="447" r:id="rId32"/>
    <p:sldId id="281" r:id="rId3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22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60" autoAdjust="0"/>
    <p:restoredTop sz="89606" autoAdjust="0"/>
  </p:normalViewPr>
  <p:slideViewPr>
    <p:cSldViewPr snapToGrid="0">
      <p:cViewPr>
        <p:scale>
          <a:sx n="89" d="100"/>
          <a:sy n="89" d="100"/>
        </p:scale>
        <p:origin x="-228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5119A-9F1D-4DE9-A92E-77C68804E350}" type="datetimeFigureOut">
              <a:rPr lang="tr-TR" smtClean="0"/>
              <a:pPr/>
              <a:t>07.08.2019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A6380-E171-4B0C-80B3-2F3670A4D68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2841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Prefrontal</a:t>
            </a:r>
            <a:r>
              <a:rPr lang="tr-TR" dirty="0" smtClean="0"/>
              <a:t> korteks=ön beyin = dur merkezi</a:t>
            </a:r>
          </a:p>
          <a:p>
            <a:r>
              <a:rPr lang="tr-TR" dirty="0" smtClean="0"/>
              <a:t>VTA İlkel beyin=git yap merkezi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A6380-E171-4B0C-80B3-2F3670A4D68D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7954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A6380-E171-4B0C-80B3-2F3670A4D68D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2493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6DA2-F679-478B-BBEA-12511FB82CA8}" type="datetimeFigureOut">
              <a:rPr lang="tr-TR" smtClean="0"/>
              <a:pPr/>
              <a:t>07.08.2019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147D-4EE5-479C-9F9D-6D9BAB4FBDA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331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6DA2-F679-478B-BBEA-12511FB82CA8}" type="datetimeFigureOut">
              <a:rPr lang="tr-TR" smtClean="0"/>
              <a:pPr/>
              <a:t>07.08.2019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147D-4EE5-479C-9F9D-6D9BAB4FBDA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2761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6DA2-F679-478B-BBEA-12511FB82CA8}" type="datetimeFigureOut">
              <a:rPr lang="tr-TR" smtClean="0"/>
              <a:pPr/>
              <a:t>07.08.2019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147D-4EE5-479C-9F9D-6D9BAB4FBDA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499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07.08.2019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138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07.08.2019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65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07.08.2019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170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07.08.2019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02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07.08.2019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268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07.08.2019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653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07.08.2019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361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07.08.2019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4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6DA2-F679-478B-BBEA-12511FB82CA8}" type="datetimeFigureOut">
              <a:rPr lang="tr-TR" smtClean="0"/>
              <a:pPr/>
              <a:t>07.08.2019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147D-4EE5-479C-9F9D-6D9BAB4FBDA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0098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07.08.2019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60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07.08.2019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89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07.08.2019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10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711200" y="473078"/>
            <a:ext cx="10871200" cy="53943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ADD94-A23F-42C0-A7BB-53BDD0263A72}" type="slidenum">
              <a:rPr lang="tr-TR" alt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711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6DA2-F679-478B-BBEA-12511FB82CA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07.08.2019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147D-4EE5-479C-9F9D-6D9BAB4FBDA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2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6DA2-F679-478B-BBEA-12511FB82CA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07.08.2019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147D-4EE5-479C-9F9D-6D9BAB4FBDA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6437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6DA2-F679-478B-BBEA-12511FB82CA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07.08.2019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147D-4EE5-479C-9F9D-6D9BAB4FBDA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284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6DA2-F679-478B-BBEA-12511FB82CA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07.08.2019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147D-4EE5-479C-9F9D-6D9BAB4FBDA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271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6DA2-F679-478B-BBEA-12511FB82CA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07.08.2019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147D-4EE5-479C-9F9D-6D9BAB4FBDA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7035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6DA2-F679-478B-BBEA-12511FB82CA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07.08.2019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147D-4EE5-479C-9F9D-6D9BAB4FBDA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24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6DA2-F679-478B-BBEA-12511FB82CA8}" type="datetimeFigureOut">
              <a:rPr lang="tr-TR" smtClean="0"/>
              <a:pPr/>
              <a:t>07.08.2019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147D-4EE5-479C-9F9D-6D9BAB4FBDA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29694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6DA2-F679-478B-BBEA-12511FB82CA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07.08.2019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147D-4EE5-479C-9F9D-6D9BAB4FBDA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3116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6DA2-F679-478B-BBEA-12511FB82CA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07.08.2019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147D-4EE5-479C-9F9D-6D9BAB4FBDA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2530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6DA2-F679-478B-BBEA-12511FB82CA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07.08.2019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147D-4EE5-479C-9F9D-6D9BAB4FBDA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064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6DA2-F679-478B-BBEA-12511FB82CA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07.08.2019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147D-4EE5-479C-9F9D-6D9BAB4FBDA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4651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6DA2-F679-478B-BBEA-12511FB82CA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07.08.2019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147D-4EE5-479C-9F9D-6D9BAB4FBDA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676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6DA2-F679-478B-BBEA-12511FB82CA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07.08.2019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147D-4EE5-479C-9F9D-6D9BAB4FBDA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218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6DA2-F679-478B-BBEA-12511FB82CA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07.08.2019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147D-4EE5-479C-9F9D-6D9BAB4FBDA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897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6DA2-F679-478B-BBEA-12511FB82CA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07.08.2019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147D-4EE5-479C-9F9D-6D9BAB4FBDA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3708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6DA2-F679-478B-BBEA-12511FB82CA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07.08.2019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147D-4EE5-479C-9F9D-6D9BAB4FBDA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7880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6DA2-F679-478B-BBEA-12511FB82CA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07.08.2019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147D-4EE5-479C-9F9D-6D9BAB4FBDA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1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6DA2-F679-478B-BBEA-12511FB82CA8}" type="datetimeFigureOut">
              <a:rPr lang="tr-TR" smtClean="0"/>
              <a:pPr/>
              <a:t>07.08.2019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147D-4EE5-479C-9F9D-6D9BAB4FBDA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83993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6DA2-F679-478B-BBEA-12511FB82CA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07.08.2019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147D-4EE5-479C-9F9D-6D9BAB4FBDA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2874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6DA2-F679-478B-BBEA-12511FB82CA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07.08.2019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147D-4EE5-479C-9F9D-6D9BAB4FBDA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9774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6DA2-F679-478B-BBEA-12511FB82CA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07.08.2019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147D-4EE5-479C-9F9D-6D9BAB4FBDA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448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6DA2-F679-478B-BBEA-12511FB82CA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07.08.2019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147D-4EE5-479C-9F9D-6D9BAB4FBDA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8307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6DA2-F679-478B-BBEA-12511FB82CA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07.08.2019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147D-4EE5-479C-9F9D-6D9BAB4FBDA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7973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6DA2-F679-478B-BBEA-12511FB82CA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07.08.2019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147D-4EE5-479C-9F9D-6D9BAB4FBDA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458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6DA2-F679-478B-BBEA-12511FB82CA8}" type="datetimeFigureOut">
              <a:rPr lang="tr-TR" smtClean="0"/>
              <a:pPr/>
              <a:t>07.08.2019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147D-4EE5-479C-9F9D-6D9BAB4FBDA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998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6DA2-F679-478B-BBEA-12511FB82CA8}" type="datetimeFigureOut">
              <a:rPr lang="tr-TR" smtClean="0"/>
              <a:pPr/>
              <a:t>07.08.2019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147D-4EE5-479C-9F9D-6D9BAB4FBDA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484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6DA2-F679-478B-BBEA-12511FB82CA8}" type="datetimeFigureOut">
              <a:rPr lang="tr-TR" smtClean="0"/>
              <a:pPr/>
              <a:t>07.08.2019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147D-4EE5-479C-9F9D-6D9BAB4FBDA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828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6DA2-F679-478B-BBEA-12511FB82CA8}" type="datetimeFigureOut">
              <a:rPr lang="tr-TR" smtClean="0"/>
              <a:pPr/>
              <a:t>07.08.2019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147D-4EE5-479C-9F9D-6D9BAB4FBDA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9587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6DA2-F679-478B-BBEA-12511FB82CA8}" type="datetimeFigureOut">
              <a:rPr lang="tr-TR" smtClean="0"/>
              <a:pPr/>
              <a:t>07.08.2019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D147D-4EE5-479C-9F9D-6D9BAB4FBDA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0834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26DA2-F679-478B-BBEA-12511FB82CA8}" type="datetimeFigureOut">
              <a:rPr lang="tr-TR" smtClean="0"/>
              <a:pPr/>
              <a:t>07.08.2019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D147D-4EE5-479C-9F9D-6D9BAB4FBDA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599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07.08.2019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26DA2-F679-478B-BBEA-12511FB82CA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07.08.2019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D147D-4EE5-479C-9F9D-6D9BAB4FBDA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72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26DA2-F679-478B-BBEA-12511FB82CA8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07.08.2019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D147D-4EE5-479C-9F9D-6D9BAB4FBDA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51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source=images&amp;cd=&amp;cad=rja&amp;docid=Vg4olXitEs0V-M&amp;tbnid=UTGxKXJYbdv-mM:&amp;ved=0CAgQjRwwADgl&amp;url=http://centerforliving.tumblr.com/&amp;ei=KOChUfrZHoLfOpa6gdgF&amp;psig=AFQjCNGagUOKRBKZuCn1tXPq8PWQI7Gp9g&amp;ust=136964957654556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HSM\Desktop\TEMEL%20FARKINDALIK%20SEM&#304;NER&#304;\WhatsApp%20Video%202018-02-16%20at%2021.12.42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888489" y="1021162"/>
            <a:ext cx="11008985" cy="1009535"/>
          </a:xfrm>
        </p:spPr>
        <p:txBody>
          <a:bodyPr>
            <a:noAutofit/>
          </a:bodyPr>
          <a:lstStyle/>
          <a:p>
            <a:pPr lvl="0">
              <a:spcBef>
                <a:spcPts val="1000"/>
              </a:spcBef>
            </a:pPr>
            <a:r>
              <a:rPr lang="tr-TR" sz="3200" b="1" dirty="0" smtClean="0">
                <a:latin typeface="Calibri" panose="020F0502020204030204" pitchFamily="34" charset="0"/>
                <a:ea typeface="+mn-ea"/>
                <a:cs typeface="+mn-cs"/>
              </a:rPr>
              <a:t>Sigara bağımlılığı ve terapi yöntemleri </a:t>
            </a:r>
            <a:endParaRPr lang="tr-TR" sz="3200" b="1" dirty="0">
              <a:solidFill>
                <a:srgbClr val="00B05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94939" y="5455920"/>
            <a:ext cx="9621520" cy="1402080"/>
          </a:xfrm>
        </p:spPr>
        <p:txBody>
          <a:bodyPr>
            <a:normAutofit fontScale="62500" lnSpcReduction="20000"/>
          </a:bodyPr>
          <a:lstStyle/>
          <a:p>
            <a:r>
              <a:rPr lang="tr-TR" sz="2800" b="1" i="1" dirty="0" smtClean="0"/>
              <a:t>ÖĞR. GÖR. DİLEK DEMİREZEN </a:t>
            </a:r>
          </a:p>
          <a:p>
            <a:r>
              <a:rPr lang="tr-TR" b="1" i="1" dirty="0" smtClean="0"/>
              <a:t>Bağımlılık Danışmanı &amp; Psikoterapist &amp; </a:t>
            </a:r>
            <a:r>
              <a:rPr lang="tr-TR" b="1" i="1" dirty="0" err="1" smtClean="0"/>
              <a:t>Uzm</a:t>
            </a:r>
            <a:r>
              <a:rPr lang="tr-TR" b="1" i="1" dirty="0" smtClean="0"/>
              <a:t>. Psikiyatri Hemşiresi</a:t>
            </a:r>
          </a:p>
          <a:p>
            <a:r>
              <a:rPr lang="tr-TR" sz="2000" b="1" dirty="0" smtClean="0"/>
              <a:t>Düzce Üniversitesi Bağımlılıkla Mücadele Merkezi Müdürü</a:t>
            </a:r>
          </a:p>
          <a:p>
            <a:endParaRPr lang="tr-TR" sz="2000" b="1" i="1" dirty="0" smtClean="0"/>
          </a:p>
          <a:p>
            <a:r>
              <a:rPr lang="tr-TR" sz="2000" b="1" i="1" dirty="0" err="1" smtClean="0"/>
              <a:t>dilekakkus</a:t>
            </a:r>
            <a:r>
              <a:rPr lang="tr-TR" sz="2000" b="1" i="1" dirty="0" smtClean="0"/>
              <a:t>@</a:t>
            </a:r>
            <a:r>
              <a:rPr lang="tr-TR" sz="2000" b="1" i="1" dirty="0" err="1" smtClean="0"/>
              <a:t>duzce</a:t>
            </a:r>
            <a:r>
              <a:rPr lang="tr-TR" sz="2000" b="1" i="1" dirty="0" smtClean="0"/>
              <a:t>.edu.tr</a:t>
            </a:r>
            <a:endParaRPr lang="tr-TR" sz="2000" b="1" i="1" dirty="0"/>
          </a:p>
        </p:txBody>
      </p:sp>
      <p:pic>
        <p:nvPicPr>
          <p:cNvPr id="34822" name="Picture 6" descr="instagram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515" y="5521960"/>
            <a:ext cx="1594339" cy="1036320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1341120" y="5821681"/>
            <a:ext cx="128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dirty="0" err="1" smtClean="0">
                <a:solidFill>
                  <a:prstClr val="black"/>
                </a:solidFill>
              </a:rPr>
              <a:t>demdilekk</a:t>
            </a:r>
            <a:endParaRPr lang="tr-TR" b="1" dirty="0">
              <a:solidFill>
                <a:prstClr val="black"/>
              </a:solidFill>
            </a:endParaRPr>
          </a:p>
        </p:txBody>
      </p:sp>
      <p:pic>
        <p:nvPicPr>
          <p:cNvPr id="34828" name="Picture 12" descr="twitter ile ilgili gÃ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31937" y="5413374"/>
            <a:ext cx="1124585" cy="1124586"/>
          </a:xfrm>
          <a:prstGeom prst="rect">
            <a:avLst/>
          </a:prstGeom>
          <a:noFill/>
        </p:spPr>
      </p:pic>
      <p:sp>
        <p:nvSpPr>
          <p:cNvPr id="11" name="10 Metin kutusu"/>
          <p:cNvSpPr txBox="1"/>
          <p:nvPr/>
        </p:nvSpPr>
        <p:spPr>
          <a:xfrm>
            <a:off x="10043160" y="5821681"/>
            <a:ext cx="195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prstClr val="black"/>
                </a:solidFill>
              </a:rPr>
              <a:t>@</a:t>
            </a:r>
            <a:r>
              <a:rPr lang="tr-TR" dirty="0" err="1" smtClean="0">
                <a:solidFill>
                  <a:prstClr val="black"/>
                </a:solidFill>
              </a:rPr>
              <a:t>DilekDemAkkus</a:t>
            </a:r>
            <a:endParaRPr lang="tr-TR" dirty="0">
              <a:solidFill>
                <a:prstClr val="black"/>
              </a:solidFill>
            </a:endParaRPr>
          </a:p>
        </p:txBody>
      </p:sp>
      <p:pic>
        <p:nvPicPr>
          <p:cNvPr id="20484" name="Picture 4" descr="DÃZCE ÃNÄ°VERSÄ°TESÄ° ile ilgili gÃ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964" y="217376"/>
            <a:ext cx="1268613" cy="1175449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009" y="429504"/>
            <a:ext cx="1338113" cy="150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112" y="2259106"/>
            <a:ext cx="3456790" cy="315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33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“Bir daha asla içemeyeceğim” tuzak!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Sigara </a:t>
            </a:r>
            <a:r>
              <a:rPr lang="tr-TR" dirty="0"/>
              <a:t>içmemek </a:t>
            </a:r>
            <a:r>
              <a:rPr lang="tr-TR" dirty="0" smtClean="0"/>
              <a:t>herkesin kendi </a:t>
            </a:r>
            <a:r>
              <a:rPr lang="tr-TR" dirty="0"/>
              <a:t>seçimidir, kontrol kendisindedir. Kontrolün kendisinde olduğunu isterse içmeyi seçebileceğini düşünen bir kişi güçlü hisseder ve içmemeyi seçme ihtimali daha yüksektir. </a:t>
            </a:r>
            <a:endParaRPr lang="tr-TR" dirty="0" smtClean="0"/>
          </a:p>
          <a:p>
            <a:r>
              <a:rPr lang="tr-TR" dirty="0" smtClean="0"/>
              <a:t>Deniyorum,</a:t>
            </a:r>
          </a:p>
          <a:p>
            <a:r>
              <a:rPr lang="tr-TR" dirty="0" smtClean="0"/>
              <a:t>Bu 24 saat içmeyeceğim,</a:t>
            </a:r>
          </a:p>
          <a:p>
            <a:r>
              <a:rPr lang="tr-TR" dirty="0" smtClean="0"/>
              <a:t>İçme davranışım yapamadığım anlamına gelmez, bu sadece </a:t>
            </a:r>
            <a:r>
              <a:rPr lang="tr-TR" dirty="0" err="1" smtClean="0"/>
              <a:t>nüks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Denemeye </a:t>
            </a:r>
            <a:r>
              <a:rPr lang="tr-TR" dirty="0" err="1" smtClean="0"/>
              <a:t>devammmmm</a:t>
            </a:r>
            <a:r>
              <a:rPr lang="tr-TR" dirty="0" smtClean="0"/>
              <a:t>….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16865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Bir şey lazım ama ne?</a:t>
            </a:r>
            <a:endParaRPr lang="tr-TR" b="1" dirty="0"/>
          </a:p>
        </p:txBody>
      </p:sp>
      <p:pic>
        <p:nvPicPr>
          <p:cNvPr id="4" name="Resim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99" y="1437698"/>
            <a:ext cx="6536345" cy="43513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4 Metin kutusu"/>
          <p:cNvSpPr txBox="1"/>
          <p:nvPr/>
        </p:nvSpPr>
        <p:spPr>
          <a:xfrm>
            <a:off x="6719455" y="6220690"/>
            <a:ext cx="526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prstClr val="black"/>
                </a:solidFill>
              </a:rPr>
              <a:t>“Herkes kendi değişiminden sorumludur”</a:t>
            </a:r>
            <a:endParaRPr lang="tr-TR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320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Farkında içme deneyimi=otomatik olandan çıkmak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009" y="2410618"/>
            <a:ext cx="5840241" cy="390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02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i="1" dirty="0" smtClean="0"/>
              <a:t>«</a:t>
            </a:r>
            <a:r>
              <a:rPr lang="tr-TR" b="1" i="1" dirty="0" err="1" smtClean="0"/>
              <a:t>Craving</a:t>
            </a:r>
            <a:r>
              <a:rPr lang="tr-TR" b="1" i="1" dirty="0" smtClean="0"/>
              <a:t>-Aşerme ile mücadele»</a:t>
            </a:r>
            <a:r>
              <a:rPr lang="tr-TR" b="1" i="1" dirty="0"/>
              <a:t/>
            </a:r>
            <a:br>
              <a:rPr lang="tr-TR" b="1" i="1" dirty="0"/>
            </a:br>
            <a:endParaRPr lang="tr-TR" b="1" i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" y="1707532"/>
            <a:ext cx="4704080" cy="475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4934989" y="4145931"/>
            <a:ext cx="5618480" cy="2296433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r>
              <a:rPr lang="tr-TR" dirty="0"/>
              <a:t>Görüntü, koku, ses ya da düşüncelerden kaynaklanan sinyaller aşerme oluşturan beynin güçlü “Devam” devrelerini harekete geçirirler. </a:t>
            </a:r>
          </a:p>
        </p:txBody>
      </p:sp>
      <p:sp>
        <p:nvSpPr>
          <p:cNvPr id="5" name="4 Metin kutusu"/>
          <p:cNvSpPr txBox="1"/>
          <p:nvPr/>
        </p:nvSpPr>
        <p:spPr>
          <a:xfrm>
            <a:off x="4959927" y="1330036"/>
            <a:ext cx="6996545" cy="224676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prstClr val="black"/>
                </a:solidFill>
              </a:rPr>
              <a:t>Maddeyi gör – kullan – iyi hisset – tekrarla</a:t>
            </a:r>
          </a:p>
          <a:p>
            <a:endParaRPr lang="tr-TR" sz="2800" dirty="0" smtClean="0">
              <a:solidFill>
                <a:prstClr val="black"/>
              </a:solidFill>
            </a:endParaRPr>
          </a:p>
          <a:p>
            <a:r>
              <a:rPr lang="tr-TR" sz="2800" dirty="0" smtClean="0">
                <a:solidFill>
                  <a:srgbClr val="FF0000"/>
                </a:solidFill>
              </a:rPr>
              <a:t>      Dürtü         Davranış       Ödül</a:t>
            </a:r>
          </a:p>
          <a:p>
            <a:endParaRPr lang="tr-TR" sz="2800" dirty="0" smtClean="0">
              <a:solidFill>
                <a:srgbClr val="FF0000"/>
              </a:solidFill>
            </a:endParaRPr>
          </a:p>
          <a:p>
            <a:r>
              <a:rPr lang="tr-TR" sz="2800" dirty="0" smtClean="0">
                <a:solidFill>
                  <a:prstClr val="black"/>
                </a:solidFill>
              </a:rPr>
              <a:t>       “Beyin bu sistemin içinde hapis”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12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Dalgalar her zaman gelecek…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743" y="1874800"/>
            <a:ext cx="6746726" cy="450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461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marshmallow test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407" y="950314"/>
            <a:ext cx="8584602" cy="4477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55600" y="415925"/>
            <a:ext cx="11663680" cy="77279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Bağımlılık kronik bir hastalıktır. «</a:t>
            </a:r>
            <a:r>
              <a:rPr lang="tr-TR" dirty="0" err="1" smtClean="0"/>
              <a:t>Nüksler</a:t>
            </a:r>
            <a:r>
              <a:rPr lang="tr-TR" dirty="0" smtClean="0"/>
              <a:t>» ile seyreder. 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32400" y="1229360"/>
            <a:ext cx="6121400" cy="4947603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Sigarayı hatırlatan </a:t>
            </a:r>
            <a:r>
              <a:rPr lang="tr-TR" dirty="0"/>
              <a:t>şeylerle karşılaşmak; görüntüler, kokular, sesler, </a:t>
            </a:r>
            <a:r>
              <a:rPr lang="tr-TR" dirty="0" smtClean="0"/>
              <a:t>sigara rüyaları</a:t>
            </a:r>
            <a:r>
              <a:rPr lang="tr-TR" dirty="0"/>
              <a:t>, kullanan </a:t>
            </a:r>
            <a:r>
              <a:rPr lang="tr-TR" dirty="0" smtClean="0"/>
              <a:t>arkadaşlarla birlikte olmak, televizyon </a:t>
            </a:r>
            <a:r>
              <a:rPr lang="tr-TR" dirty="0"/>
              <a:t>veya sinemada görmek gibi.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Olumsuz </a:t>
            </a:r>
            <a:r>
              <a:rPr lang="tr-TR" dirty="0" err="1"/>
              <a:t>duygudurum</a:t>
            </a:r>
            <a:r>
              <a:rPr lang="tr-TR" dirty="0"/>
              <a:t> ve başa çıkılamayan stres.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Olumlu </a:t>
            </a:r>
            <a:r>
              <a:rPr lang="tr-TR" dirty="0" err="1"/>
              <a:t>duygudurum</a:t>
            </a:r>
            <a:r>
              <a:rPr lang="tr-TR" dirty="0"/>
              <a:t> ve kutlamalar.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sigarayı tekrar </a:t>
            </a:r>
            <a:r>
              <a:rPr lang="tr-TR" dirty="0"/>
              <a:t>düşük dozlarda kontrollü bir şekilde kullanabileceğini düşünerek azar azar kullanmaya başlamak.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" y="1711960"/>
            <a:ext cx="4018280" cy="401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1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09480" cy="1034184"/>
          </a:xfrm>
        </p:spPr>
        <p:txBody>
          <a:bodyPr>
            <a:normAutofit/>
          </a:bodyPr>
          <a:lstStyle/>
          <a:p>
            <a:r>
              <a:rPr lang="tr-TR" sz="6000" b="1" dirty="0" smtClean="0"/>
              <a:t>Bağımlılığa Klasik bakış</a:t>
            </a:r>
            <a:endParaRPr lang="tr-TR" sz="6000" b="1" dirty="0"/>
          </a:p>
        </p:txBody>
      </p:sp>
      <p:pic>
        <p:nvPicPr>
          <p:cNvPr id="2050" name="Picture 2" descr="İlgili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840" y="2130013"/>
            <a:ext cx="4998554" cy="355289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248" y="2212210"/>
            <a:ext cx="4677681" cy="318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8035962" y="5852160"/>
            <a:ext cx="350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Doğru yolu gösterme/İkna çabası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1226372" y="5852160"/>
            <a:ext cx="3377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Stigmatizasyon</a:t>
            </a:r>
            <a:r>
              <a:rPr lang="tr-TR" dirty="0" smtClean="0"/>
              <a:t>/Damgalama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44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583" y="711200"/>
            <a:ext cx="9472863" cy="489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32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Kurtarmak mı? 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5060" name="Picture 4" descr="teeter totter, cartoon, recover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2739" y="1397577"/>
            <a:ext cx="6096000" cy="5086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529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200" y="1825625"/>
            <a:ext cx="5327073" cy="4351338"/>
          </a:xfrm>
        </p:spPr>
        <p:txBody>
          <a:bodyPr/>
          <a:lstStyle/>
          <a:p>
            <a:r>
              <a:rPr lang="tr-TR" dirty="0" smtClean="0"/>
              <a:t>BU ADAM NEDEN ORADA !!!</a:t>
            </a:r>
            <a:endParaRPr lang="tr-TR" dirty="0"/>
          </a:p>
        </p:txBody>
      </p:sp>
      <p:pic>
        <p:nvPicPr>
          <p:cNvPr id="4" name="Picture 4" descr="denia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" r="1222" b="12262"/>
          <a:stretch>
            <a:fillRect/>
          </a:stretch>
        </p:blipFill>
        <p:spPr bwMode="auto">
          <a:xfrm>
            <a:off x="6234546" y="348959"/>
            <a:ext cx="5301962" cy="603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464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30A7A7-EB6F-46C2-A35A-B210AE6B4AA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39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210146"/>
          </a:xfrm>
        </p:spPr>
        <p:txBody>
          <a:bodyPr/>
          <a:lstStyle/>
          <a:p>
            <a:r>
              <a:rPr lang="tr-TR" b="1" dirty="0" smtClean="0"/>
              <a:t>BAĞIMLILIK TEDAVİSİ BİLEŞENLERİ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43891"/>
            <a:ext cx="10515600" cy="5292436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333333"/>
                </a:solidFill>
                <a:latin typeface="PT Sans"/>
              </a:rPr>
              <a:t>Kısa girişimler (</a:t>
            </a:r>
            <a:r>
              <a:rPr lang="tr-TR" dirty="0" err="1">
                <a:solidFill>
                  <a:srgbClr val="333333"/>
                </a:solidFill>
                <a:latin typeface="PT Sans"/>
              </a:rPr>
              <a:t>brief</a:t>
            </a:r>
            <a:r>
              <a:rPr lang="tr-TR" dirty="0">
                <a:solidFill>
                  <a:srgbClr val="333333"/>
                </a:solidFill>
                <a:latin typeface="PT Sans"/>
              </a:rPr>
              <a:t> </a:t>
            </a:r>
            <a:r>
              <a:rPr lang="tr-TR" dirty="0" err="1" smtClean="0">
                <a:solidFill>
                  <a:srgbClr val="333333"/>
                </a:solidFill>
                <a:latin typeface="PT Sans"/>
              </a:rPr>
              <a:t>intervention</a:t>
            </a:r>
            <a:r>
              <a:rPr lang="tr-TR" dirty="0" smtClean="0">
                <a:solidFill>
                  <a:srgbClr val="333333"/>
                </a:solidFill>
                <a:latin typeface="PT Sans"/>
              </a:rPr>
              <a:t>)</a:t>
            </a:r>
          </a:p>
          <a:p>
            <a:pPr lvl="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333333"/>
                </a:solidFill>
                <a:latin typeface="PT Sans"/>
              </a:rPr>
              <a:t>Motivasyon </a:t>
            </a:r>
            <a:r>
              <a:rPr lang="tr-TR" dirty="0">
                <a:solidFill>
                  <a:srgbClr val="333333"/>
                </a:solidFill>
                <a:latin typeface="PT Sans"/>
              </a:rPr>
              <a:t>kazandırıcı </a:t>
            </a:r>
            <a:r>
              <a:rPr lang="tr-TR" dirty="0" smtClean="0">
                <a:solidFill>
                  <a:srgbClr val="333333"/>
                </a:solidFill>
                <a:latin typeface="PT Sans"/>
              </a:rPr>
              <a:t>tedaviler, </a:t>
            </a:r>
            <a:r>
              <a:rPr lang="tr-TR" dirty="0" err="1" smtClean="0">
                <a:solidFill>
                  <a:srgbClr val="333333"/>
                </a:solidFill>
                <a:latin typeface="PT Sans"/>
              </a:rPr>
              <a:t>motivasyonel</a:t>
            </a:r>
            <a:r>
              <a:rPr lang="tr-TR" dirty="0" smtClean="0">
                <a:solidFill>
                  <a:srgbClr val="333333"/>
                </a:solidFill>
                <a:latin typeface="PT Sans"/>
              </a:rPr>
              <a:t> görüşme</a:t>
            </a:r>
          </a:p>
          <a:p>
            <a:pPr lvl="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333333"/>
                </a:solidFill>
                <a:latin typeface="PT Sans"/>
              </a:rPr>
              <a:t>Bilişsel </a:t>
            </a:r>
            <a:r>
              <a:rPr lang="tr-TR" dirty="0">
                <a:solidFill>
                  <a:srgbClr val="333333"/>
                </a:solidFill>
                <a:latin typeface="PT Sans"/>
              </a:rPr>
              <a:t>davranışçı </a:t>
            </a:r>
            <a:r>
              <a:rPr lang="tr-TR" dirty="0" smtClean="0">
                <a:solidFill>
                  <a:srgbClr val="333333"/>
                </a:solidFill>
                <a:latin typeface="PT Sans"/>
              </a:rPr>
              <a:t>tedavi</a:t>
            </a:r>
          </a:p>
          <a:p>
            <a:pPr lvl="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333333"/>
                </a:solidFill>
                <a:latin typeface="PT Sans"/>
              </a:rPr>
              <a:t>Bireysel </a:t>
            </a:r>
            <a:r>
              <a:rPr lang="tr-TR" dirty="0">
                <a:solidFill>
                  <a:srgbClr val="333333"/>
                </a:solidFill>
                <a:latin typeface="PT Sans"/>
              </a:rPr>
              <a:t>danışmanlık (</a:t>
            </a:r>
            <a:r>
              <a:rPr lang="tr-TR" dirty="0" err="1">
                <a:solidFill>
                  <a:srgbClr val="333333"/>
                </a:solidFill>
                <a:latin typeface="PT Sans"/>
              </a:rPr>
              <a:t>individualized</a:t>
            </a:r>
            <a:r>
              <a:rPr lang="tr-TR" dirty="0">
                <a:solidFill>
                  <a:srgbClr val="333333"/>
                </a:solidFill>
                <a:latin typeface="PT Sans"/>
              </a:rPr>
              <a:t> </a:t>
            </a:r>
            <a:r>
              <a:rPr lang="tr-TR" dirty="0" err="1">
                <a:solidFill>
                  <a:srgbClr val="333333"/>
                </a:solidFill>
                <a:latin typeface="PT Sans"/>
              </a:rPr>
              <a:t>drug</a:t>
            </a:r>
            <a:r>
              <a:rPr lang="tr-TR" dirty="0">
                <a:solidFill>
                  <a:srgbClr val="333333"/>
                </a:solidFill>
                <a:latin typeface="PT Sans"/>
              </a:rPr>
              <a:t> </a:t>
            </a:r>
            <a:r>
              <a:rPr lang="tr-TR" dirty="0" err="1" smtClean="0">
                <a:solidFill>
                  <a:srgbClr val="333333"/>
                </a:solidFill>
                <a:latin typeface="PT Sans"/>
              </a:rPr>
              <a:t>counseling</a:t>
            </a:r>
            <a:r>
              <a:rPr lang="tr-TR" dirty="0" smtClean="0">
                <a:solidFill>
                  <a:srgbClr val="333333"/>
                </a:solidFill>
                <a:latin typeface="PT Sans"/>
              </a:rPr>
              <a:t>)</a:t>
            </a:r>
          </a:p>
          <a:p>
            <a:pPr lvl="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dirty="0" err="1" smtClean="0">
                <a:solidFill>
                  <a:srgbClr val="333333"/>
                </a:solidFill>
                <a:latin typeface="PT Sans"/>
              </a:rPr>
              <a:t>Relaps</a:t>
            </a:r>
            <a:r>
              <a:rPr lang="tr-TR" dirty="0" smtClean="0">
                <a:solidFill>
                  <a:srgbClr val="333333"/>
                </a:solidFill>
                <a:latin typeface="PT Sans"/>
              </a:rPr>
              <a:t> </a:t>
            </a:r>
            <a:r>
              <a:rPr lang="tr-TR" dirty="0">
                <a:solidFill>
                  <a:srgbClr val="333333"/>
                </a:solidFill>
                <a:latin typeface="PT Sans"/>
              </a:rPr>
              <a:t>önleme (</a:t>
            </a:r>
            <a:r>
              <a:rPr lang="tr-TR" dirty="0" err="1">
                <a:solidFill>
                  <a:srgbClr val="333333"/>
                </a:solidFill>
                <a:latin typeface="PT Sans"/>
              </a:rPr>
              <a:t>relaps</a:t>
            </a:r>
            <a:r>
              <a:rPr lang="tr-TR" dirty="0">
                <a:solidFill>
                  <a:srgbClr val="333333"/>
                </a:solidFill>
                <a:latin typeface="PT Sans"/>
              </a:rPr>
              <a:t> </a:t>
            </a:r>
            <a:r>
              <a:rPr lang="tr-TR" dirty="0" err="1" smtClean="0">
                <a:solidFill>
                  <a:srgbClr val="333333"/>
                </a:solidFill>
                <a:latin typeface="PT Sans"/>
              </a:rPr>
              <a:t>prevention</a:t>
            </a:r>
            <a:r>
              <a:rPr lang="tr-TR" dirty="0" smtClean="0">
                <a:solidFill>
                  <a:srgbClr val="333333"/>
                </a:solidFill>
                <a:latin typeface="PT Sans"/>
              </a:rPr>
              <a:t>) </a:t>
            </a:r>
          </a:p>
          <a:p>
            <a:pPr lvl="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dirty="0" err="1" smtClean="0">
                <a:solidFill>
                  <a:srgbClr val="333333"/>
                </a:solidFill>
                <a:latin typeface="PT Sans"/>
              </a:rPr>
              <a:t>Craving</a:t>
            </a:r>
            <a:r>
              <a:rPr lang="tr-TR" dirty="0" smtClean="0">
                <a:solidFill>
                  <a:srgbClr val="333333"/>
                </a:solidFill>
                <a:latin typeface="PT Sans"/>
              </a:rPr>
              <a:t> ile </a:t>
            </a:r>
            <a:r>
              <a:rPr lang="tr-TR" dirty="0" err="1" smtClean="0">
                <a:solidFill>
                  <a:srgbClr val="333333"/>
                </a:solidFill>
                <a:latin typeface="PT Sans"/>
              </a:rPr>
              <a:t>başetme</a:t>
            </a:r>
            <a:r>
              <a:rPr lang="tr-TR" dirty="0" smtClean="0">
                <a:solidFill>
                  <a:srgbClr val="333333"/>
                </a:solidFill>
                <a:latin typeface="PT Sans"/>
              </a:rPr>
              <a:t> – </a:t>
            </a:r>
            <a:r>
              <a:rPr lang="tr-TR" dirty="0" err="1" smtClean="0">
                <a:solidFill>
                  <a:srgbClr val="333333"/>
                </a:solidFill>
                <a:latin typeface="PT Sans"/>
              </a:rPr>
              <a:t>mindfullness</a:t>
            </a:r>
            <a:r>
              <a:rPr lang="tr-TR" dirty="0" smtClean="0">
                <a:solidFill>
                  <a:srgbClr val="333333"/>
                </a:solidFill>
                <a:latin typeface="PT Sans"/>
              </a:rPr>
              <a:t> </a:t>
            </a:r>
            <a:r>
              <a:rPr lang="tr-TR" dirty="0" err="1" smtClean="0">
                <a:solidFill>
                  <a:srgbClr val="333333"/>
                </a:solidFill>
                <a:latin typeface="PT Sans"/>
              </a:rPr>
              <a:t>terapy</a:t>
            </a:r>
            <a:endParaRPr lang="tr-TR" dirty="0" smtClean="0">
              <a:solidFill>
                <a:srgbClr val="333333"/>
              </a:solidFill>
              <a:latin typeface="PT Sans"/>
            </a:endParaRPr>
          </a:p>
          <a:p>
            <a:pPr lvl="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333333"/>
                </a:solidFill>
                <a:latin typeface="PT Sans"/>
              </a:rPr>
              <a:t>Aile tedavisi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333333"/>
                </a:solidFill>
                <a:latin typeface="PT Sans"/>
              </a:rPr>
              <a:t>Farmakolojik Tedaviler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333333"/>
                </a:solidFill>
                <a:latin typeface="Open Sans"/>
              </a:rPr>
              <a:t>Bağımlılıkla </a:t>
            </a:r>
            <a:r>
              <a:rPr lang="tr-TR" dirty="0">
                <a:solidFill>
                  <a:srgbClr val="333333"/>
                </a:solidFill>
                <a:latin typeface="Open Sans"/>
              </a:rPr>
              <a:t>ilgili Grup </a:t>
            </a:r>
            <a:r>
              <a:rPr lang="tr-TR" dirty="0" smtClean="0">
                <a:solidFill>
                  <a:srgbClr val="333333"/>
                </a:solidFill>
                <a:latin typeface="Open Sans"/>
              </a:rPr>
              <a:t>Terapileri</a:t>
            </a:r>
          </a:p>
          <a:p>
            <a:pPr lvl="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dirty="0" smtClean="0"/>
              <a:t>ACT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333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Sık Kullanılan Terapi Yöntemleri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Bilişsel davranışçı terapiler</a:t>
            </a:r>
          </a:p>
          <a:p>
            <a:r>
              <a:rPr lang="tr-TR" dirty="0" err="1" smtClean="0"/>
              <a:t>Mindfullnes</a:t>
            </a:r>
            <a:r>
              <a:rPr lang="tr-TR" dirty="0" smtClean="0"/>
              <a:t> temelli terapiler</a:t>
            </a:r>
          </a:p>
          <a:p>
            <a:r>
              <a:rPr lang="tr-TR" dirty="0" smtClean="0"/>
              <a:t>ACT</a:t>
            </a:r>
          </a:p>
          <a:p>
            <a:r>
              <a:rPr lang="tr-TR" dirty="0" smtClean="0"/>
              <a:t>Pozitif psikoterapi</a:t>
            </a:r>
          </a:p>
          <a:p>
            <a:r>
              <a:rPr lang="tr-TR" dirty="0" err="1" smtClean="0"/>
              <a:t>Farmakoterapi</a:t>
            </a:r>
            <a:r>
              <a:rPr lang="tr-TR" dirty="0" smtClean="0"/>
              <a:t> </a:t>
            </a:r>
          </a:p>
          <a:p>
            <a:pPr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2390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6003664" cy="678365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BİLİŞSEL DAVRANIŞÇI TERAPİ </a:t>
            </a:r>
            <a:endParaRPr lang="tr-TR" b="1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1510245"/>
              </p:ext>
            </p:extLst>
          </p:nvPr>
        </p:nvGraphicFramePr>
        <p:xfrm>
          <a:off x="5480571" y="1761079"/>
          <a:ext cx="6143514" cy="440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757"/>
                <a:gridCol w="3071757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Değişim olursa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Avantajları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Dezavantajları 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dirty="0" smtClean="0"/>
                    </a:p>
                    <a:p>
                      <a:endParaRPr lang="tr-TR" dirty="0" smtClean="0"/>
                    </a:p>
                    <a:p>
                      <a:endParaRPr lang="tr-TR" dirty="0" smtClean="0"/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Değişim olmazsa 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Avantajları </a:t>
                      </a:r>
                      <a:endParaRPr lang="tr-T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Dezavantajları</a:t>
                      </a:r>
                      <a:endParaRPr lang="tr-T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dirty="0" smtClean="0"/>
                    </a:p>
                    <a:p>
                      <a:endParaRPr lang="tr-TR" dirty="0" smtClean="0"/>
                    </a:p>
                    <a:p>
                      <a:endParaRPr lang="tr-TR" dirty="0" smtClean="0"/>
                    </a:p>
                    <a:p>
                      <a:endParaRPr lang="tr-TR" dirty="0" smtClean="0"/>
                    </a:p>
                    <a:p>
                      <a:endParaRPr lang="tr-TR" dirty="0" smtClean="0"/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7347473" y="1104465"/>
            <a:ext cx="259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KAR-ZARAR ANALİZİ</a:t>
            </a:r>
            <a:endParaRPr lang="tr-TR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688489" y="2076226"/>
            <a:ext cx="33133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Düşünce özelliklerini keşfetme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Sokratik</a:t>
            </a:r>
            <a:r>
              <a:rPr lang="tr-TR" dirty="0" smtClean="0"/>
              <a:t> sorgulama yapma,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Kanıt sorgulama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Helikopter bakışı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65906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04856" y="968188"/>
            <a:ext cx="10148944" cy="722502"/>
          </a:xfrm>
        </p:spPr>
        <p:txBody>
          <a:bodyPr/>
          <a:lstStyle/>
          <a:p>
            <a:r>
              <a:rPr lang="tr-TR" dirty="0" smtClean="0"/>
              <a:t>SİAGARA KULLANIM GÜNLÜĞÜ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766" y="2503476"/>
            <a:ext cx="8299021" cy="313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480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16" y="376519"/>
            <a:ext cx="10800678" cy="576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487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71369" y="4958640"/>
            <a:ext cx="10564010" cy="1325563"/>
          </a:xfrm>
        </p:spPr>
        <p:txBody>
          <a:bodyPr>
            <a:normAutofit/>
          </a:bodyPr>
          <a:lstStyle/>
          <a:p>
            <a:r>
              <a:rPr lang="tr-TR" sz="4000" b="1" i="1" dirty="0" smtClean="0"/>
              <a:t>«Değişimi hem istiyorum, hem istemiyorum»</a:t>
            </a:r>
            <a:endParaRPr lang="tr-TR" sz="4000" b="1" i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520" y="2184400"/>
            <a:ext cx="3609085" cy="2754302"/>
          </a:xfrm>
        </p:spPr>
      </p:pic>
      <p:sp>
        <p:nvSpPr>
          <p:cNvPr id="3" name="Metin kutusu 2"/>
          <p:cNvSpPr txBox="1"/>
          <p:nvPr/>
        </p:nvSpPr>
        <p:spPr>
          <a:xfrm>
            <a:off x="2097740" y="1050678"/>
            <a:ext cx="7723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/>
              <a:t>MOTİVASYONEL GÖRÜŞME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269585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smtClean="0"/>
              <a:t>«Beyindeki Canavar» metaforu </a:t>
            </a:r>
            <a:br>
              <a:rPr lang="tr-TR" b="1" i="1" dirty="0" smtClean="0"/>
            </a:br>
            <a:r>
              <a:rPr lang="tr-TR" b="1" i="1" dirty="0" smtClean="0"/>
              <a:t>ACT içinde; </a:t>
            </a:r>
            <a:r>
              <a:rPr lang="tr-TR" b="1" i="1" dirty="0" err="1" smtClean="0"/>
              <a:t>Defüzyon</a:t>
            </a:r>
            <a:endParaRPr lang="tr-TR" b="1" i="1" dirty="0"/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7220990" y="1780366"/>
            <a:ext cx="44094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İlk madde kullanımı ile;</a:t>
            </a:r>
          </a:p>
          <a:p>
            <a:r>
              <a:rPr lang="tr-TR" dirty="0" smtClean="0"/>
              <a:t>Nikotin canavarı</a:t>
            </a:r>
          </a:p>
          <a:p>
            <a:r>
              <a:rPr lang="tr-TR" dirty="0" err="1" smtClean="0"/>
              <a:t>Uyarıcı&amp;uyuşturucu</a:t>
            </a:r>
            <a:endParaRPr lang="tr-TR" dirty="0" smtClean="0"/>
          </a:p>
          <a:p>
            <a:r>
              <a:rPr lang="tr-TR" dirty="0" smtClean="0"/>
              <a:t>Alkol canavarı</a:t>
            </a:r>
          </a:p>
          <a:p>
            <a:r>
              <a:rPr lang="tr-TR" dirty="0" smtClean="0"/>
              <a:t>Teknoloji canavarı</a:t>
            </a:r>
          </a:p>
          <a:p>
            <a:r>
              <a:rPr lang="tr-TR" dirty="0" smtClean="0"/>
              <a:t>Şeker &amp; hamur canavarı</a:t>
            </a:r>
          </a:p>
          <a:p>
            <a:r>
              <a:rPr lang="tr-TR" dirty="0" smtClean="0"/>
              <a:t>Bahis canavarı</a:t>
            </a:r>
          </a:p>
          <a:p>
            <a:r>
              <a:rPr lang="tr-TR" dirty="0" smtClean="0"/>
              <a:t>Alışveriş canavarı…..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029698"/>
            <a:ext cx="4683760" cy="368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7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Dalgalar her zaman gelecek…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743" y="1874800"/>
            <a:ext cx="6746726" cy="450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964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23" y="1825625"/>
            <a:ext cx="11196636" cy="3907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398032"/>
            <a:ext cx="10972800" cy="582695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Bağımlılık Hastalığın Doğasından Kaynaklanan Güçlükler</a:t>
            </a:r>
            <a:endParaRPr lang="tr-T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İnkar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239" y="1184177"/>
            <a:ext cx="5225556" cy="27488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79" y="4070822"/>
            <a:ext cx="5037032" cy="25940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384562" y="5125804"/>
            <a:ext cx="3431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 smtClean="0">
                <a:solidFill>
                  <a:prstClr val="black"/>
                </a:solidFill>
              </a:rPr>
              <a:t>Rasyonalizasyon </a:t>
            </a:r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37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76400" y="2129379"/>
            <a:ext cx="4681369" cy="1325563"/>
          </a:xfrm>
        </p:spPr>
        <p:txBody>
          <a:bodyPr/>
          <a:lstStyle/>
          <a:p>
            <a:r>
              <a:rPr lang="tr-TR" dirty="0" smtClean="0"/>
              <a:t>Nikotin cetveli</a:t>
            </a:r>
            <a:endParaRPr lang="tr-TR" dirty="0"/>
          </a:p>
        </p:txBody>
      </p:sp>
      <p:pic>
        <p:nvPicPr>
          <p:cNvPr id="6" name="Picture 2" descr="beyin, cetvel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0285" y="1322126"/>
            <a:ext cx="3622819" cy="3852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Beyin ve Bağımlılık</a:t>
            </a:r>
            <a:endParaRPr lang="en-US" dirty="0"/>
          </a:p>
        </p:txBody>
      </p:sp>
      <p:pic>
        <p:nvPicPr>
          <p:cNvPr id="2050" name="Picture 2" descr="http://media.tumblr.com/tumblr_lf0x3rEQST1qe4rgl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393" y="980728"/>
            <a:ext cx="11078151" cy="5616624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9456374" y="1772817"/>
            <a:ext cx="2208245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KEYİF ALAN BÖLGE</a:t>
            </a:r>
            <a:endParaRPr lang="en-US" b="1" dirty="0"/>
          </a:p>
        </p:txBody>
      </p:sp>
      <p:sp>
        <p:nvSpPr>
          <p:cNvPr id="5" name="4 Metin kutusu"/>
          <p:cNvSpPr txBox="1"/>
          <p:nvPr/>
        </p:nvSpPr>
        <p:spPr>
          <a:xfrm>
            <a:off x="719403" y="3356993"/>
            <a:ext cx="2880320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“GİT KULLAN” DİYEN BÖLGE</a:t>
            </a:r>
            <a:endParaRPr lang="en-US" b="1" dirty="0"/>
          </a:p>
        </p:txBody>
      </p:sp>
      <p:cxnSp>
        <p:nvCxnSpPr>
          <p:cNvPr id="6" name="5 Düz Ok Bağlayıcısı"/>
          <p:cNvCxnSpPr>
            <a:stCxn id="4" idx="1"/>
          </p:cNvCxnSpPr>
          <p:nvPr/>
        </p:nvCxnSpPr>
        <p:spPr>
          <a:xfrm flipH="1">
            <a:off x="5807969" y="1957483"/>
            <a:ext cx="3648405" cy="190356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Oval"/>
          <p:cNvSpPr/>
          <p:nvPr/>
        </p:nvSpPr>
        <p:spPr>
          <a:xfrm>
            <a:off x="1295467" y="1772816"/>
            <a:ext cx="2400267" cy="2664296"/>
          </a:xfrm>
          <a:prstGeom prst="ellipse">
            <a:avLst/>
          </a:prstGeom>
          <a:solidFill>
            <a:srgbClr val="FF0000">
              <a:alpha val="3490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Serbest Form"/>
          <p:cNvSpPr/>
          <p:nvPr/>
        </p:nvSpPr>
        <p:spPr>
          <a:xfrm>
            <a:off x="2927649" y="2858947"/>
            <a:ext cx="2365840" cy="740780"/>
          </a:xfrm>
          <a:custGeom>
            <a:avLst/>
            <a:gdLst>
              <a:gd name="connsiteX0" fmla="*/ 1412111 w 1412111"/>
              <a:gd name="connsiteY0" fmla="*/ 740780 h 740780"/>
              <a:gd name="connsiteX1" fmla="*/ 787079 w 1412111"/>
              <a:gd name="connsiteY1" fmla="*/ 69448 h 740780"/>
              <a:gd name="connsiteX2" fmla="*/ 0 w 1412111"/>
              <a:gd name="connsiteY2" fmla="*/ 324091 h 74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2111" h="740780">
                <a:moveTo>
                  <a:pt x="1412111" y="740780"/>
                </a:moveTo>
                <a:cubicBezTo>
                  <a:pt x="1217271" y="439838"/>
                  <a:pt x="1022431" y="138896"/>
                  <a:pt x="787079" y="69448"/>
                </a:cubicBezTo>
                <a:cubicBezTo>
                  <a:pt x="551727" y="0"/>
                  <a:pt x="275863" y="162045"/>
                  <a:pt x="0" y="324091"/>
                </a:cubicBezTo>
              </a:path>
            </a:pathLst>
          </a:cu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5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8" grpId="1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Nikotin bağımlılığı: beyindeki canavar</a:t>
            </a:r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5091952" y="297138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Sen bağımlı olmazsın ki,</a:t>
            </a:r>
          </a:p>
          <a:p>
            <a:r>
              <a:rPr lang="tr-TR" dirty="0" err="1" smtClean="0"/>
              <a:t>Boşver</a:t>
            </a:r>
            <a:r>
              <a:rPr lang="tr-TR" dirty="0" smtClean="0"/>
              <a:t> içende ölüyor içmeyen de, </a:t>
            </a:r>
          </a:p>
          <a:p>
            <a:r>
              <a:rPr lang="tr-TR" dirty="0" smtClean="0"/>
              <a:t>Bir kereden bir şey olmaz, yak </a:t>
            </a:r>
            <a:r>
              <a:rPr lang="tr-TR" dirty="0" err="1" smtClean="0"/>
              <a:t>bi</a:t>
            </a:r>
            <a:r>
              <a:rPr lang="tr-TR" dirty="0" smtClean="0"/>
              <a:t> tane</a:t>
            </a:r>
          </a:p>
          <a:p>
            <a:r>
              <a:rPr lang="tr-TR" dirty="0" smtClean="0"/>
              <a:t>Dünyaya bir kez geliyorsun, tabi ki keyif alacaksın!</a:t>
            </a:r>
          </a:p>
          <a:p>
            <a:r>
              <a:rPr lang="tr-TR" dirty="0" smtClean="0"/>
              <a:t>Bak tek dostun benim sana sadece ben iyi hissettiriyorum!!</a:t>
            </a:r>
          </a:p>
          <a:p>
            <a:endParaRPr lang="tr-TR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029698"/>
            <a:ext cx="4683760" cy="368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Koşullamalar; otomatikleşme</a:t>
            </a:r>
            <a:endParaRPr lang="tr-TR" dirty="0"/>
          </a:p>
        </p:txBody>
      </p:sp>
      <p:pic>
        <p:nvPicPr>
          <p:cNvPr id="4" name="WhatsApp Video 2018-02-16 at 21.12.42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07744" y="1806517"/>
            <a:ext cx="7694407" cy="4588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Koşullamalar: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yemek+sigara</a:t>
            </a:r>
            <a:r>
              <a:rPr lang="tr-TR" dirty="0"/>
              <a:t>, </a:t>
            </a:r>
            <a:endParaRPr lang="tr-TR" dirty="0" smtClean="0"/>
          </a:p>
          <a:p>
            <a:r>
              <a:rPr lang="tr-TR" dirty="0" smtClean="0"/>
              <a:t>Kahve+sohbet+sigara</a:t>
            </a:r>
            <a:r>
              <a:rPr lang="tr-TR" dirty="0"/>
              <a:t>, </a:t>
            </a:r>
            <a:endParaRPr lang="tr-TR" dirty="0" smtClean="0"/>
          </a:p>
          <a:p>
            <a:r>
              <a:rPr lang="tr-TR" dirty="0" smtClean="0"/>
              <a:t>Stres+gerginlik+sigara</a:t>
            </a:r>
            <a:endParaRPr lang="tr-TR" dirty="0"/>
          </a:p>
        </p:txBody>
      </p:sp>
      <p:pic>
        <p:nvPicPr>
          <p:cNvPr id="124930" name="Picture 2" descr="Ã§ay sigara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1597" y="2727063"/>
            <a:ext cx="5254552" cy="2565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4048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Bilişsel Yapılanma; Nikotin Canavarını Ayırt Etme: 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38344"/>
            <a:ext cx="10515600" cy="498286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/>
              <a:t>“O benim parçam” yerine </a:t>
            </a:r>
            <a:endParaRPr lang="tr-TR" dirty="0" smtClean="0"/>
          </a:p>
          <a:p>
            <a:pPr>
              <a:buNone/>
            </a:pPr>
            <a:r>
              <a:rPr lang="tr-TR" dirty="0" smtClean="0">
                <a:solidFill>
                  <a:srgbClr val="00B050"/>
                </a:solidFill>
              </a:rPr>
              <a:t>“</a:t>
            </a:r>
            <a:r>
              <a:rPr lang="tr-TR" dirty="0">
                <a:solidFill>
                  <a:srgbClr val="00B050"/>
                </a:solidFill>
              </a:rPr>
              <a:t>Ben onunla doğmadım ki, </a:t>
            </a:r>
            <a:r>
              <a:rPr lang="tr-TR" dirty="0" smtClean="0">
                <a:solidFill>
                  <a:srgbClr val="00B050"/>
                </a:solidFill>
              </a:rPr>
              <a:t>o </a:t>
            </a:r>
            <a:r>
              <a:rPr lang="tr-TR" dirty="0">
                <a:solidFill>
                  <a:srgbClr val="00B050"/>
                </a:solidFill>
              </a:rPr>
              <a:t>benim parçam olsun”, </a:t>
            </a:r>
            <a:endParaRPr lang="tr-TR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tr-TR" dirty="0" smtClean="0"/>
              <a:t>“</a:t>
            </a:r>
            <a:r>
              <a:rPr lang="tr-TR" dirty="0"/>
              <a:t>İyi günde kötü günde o hep benim yanımdaydı’ yerine </a:t>
            </a:r>
            <a:endParaRPr lang="tr-TR" dirty="0" smtClean="0"/>
          </a:p>
          <a:p>
            <a:pPr>
              <a:buNone/>
            </a:pPr>
            <a:r>
              <a:rPr lang="tr-TR" dirty="0" smtClean="0">
                <a:solidFill>
                  <a:srgbClr val="00B050"/>
                </a:solidFill>
              </a:rPr>
              <a:t>‘</a:t>
            </a:r>
            <a:r>
              <a:rPr lang="tr-TR" dirty="0">
                <a:solidFill>
                  <a:srgbClr val="00B050"/>
                </a:solidFill>
              </a:rPr>
              <a:t>Yanımdaydı ama ben gidip onu satın aldığım için yanımdaydı, yoksa onun benim yanıma gelecek gücü yok, o bir ot parçası</a:t>
            </a:r>
            <a:r>
              <a:rPr lang="tr-TR" dirty="0"/>
              <a:t>”,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“</a:t>
            </a:r>
            <a:r>
              <a:rPr lang="tr-TR" dirty="0"/>
              <a:t>O benim dostum, arkadaşım” yerine </a:t>
            </a:r>
            <a:endParaRPr lang="tr-TR" dirty="0" smtClean="0"/>
          </a:p>
          <a:p>
            <a:pPr>
              <a:buNone/>
            </a:pPr>
            <a:r>
              <a:rPr lang="tr-TR" dirty="0" smtClean="0">
                <a:solidFill>
                  <a:srgbClr val="00B050"/>
                </a:solidFill>
              </a:rPr>
              <a:t>“</a:t>
            </a:r>
            <a:r>
              <a:rPr lang="tr-TR" dirty="0">
                <a:solidFill>
                  <a:srgbClr val="00B050"/>
                </a:solidFill>
              </a:rPr>
              <a:t>Dostum olsa sağlığımı bozmaz, cebimdeki parama göz dikmez, o benim düşmanım”, </a:t>
            </a:r>
            <a:endParaRPr lang="tr-TR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tr-TR" dirty="0" smtClean="0"/>
              <a:t>“</a:t>
            </a:r>
            <a:r>
              <a:rPr lang="tr-TR" dirty="0"/>
              <a:t>Ben onu bırakamam, dayanamam” yerine </a:t>
            </a:r>
            <a:endParaRPr lang="tr-TR" dirty="0" smtClean="0"/>
          </a:p>
          <a:p>
            <a:pPr>
              <a:buNone/>
            </a:pPr>
            <a:r>
              <a:rPr lang="tr-TR" dirty="0" smtClean="0">
                <a:solidFill>
                  <a:srgbClr val="00B050"/>
                </a:solidFill>
              </a:rPr>
              <a:t>“</a:t>
            </a:r>
            <a:r>
              <a:rPr lang="tr-TR" dirty="0">
                <a:solidFill>
                  <a:srgbClr val="00B050"/>
                </a:solidFill>
              </a:rPr>
              <a:t>O küçücük bir paket, bir ot, benden güçlü olamaz, </a:t>
            </a:r>
            <a:r>
              <a:rPr lang="tr-TR" dirty="0" smtClean="0">
                <a:solidFill>
                  <a:srgbClr val="00B050"/>
                </a:solidFill>
              </a:rPr>
              <a:t>sıkıntı </a:t>
            </a:r>
            <a:r>
              <a:rPr lang="tr-TR" dirty="0">
                <a:solidFill>
                  <a:srgbClr val="00B050"/>
                </a:solidFill>
              </a:rPr>
              <a:t>çeksem de dayanabilirim, nelere dayanmadım ki” </a:t>
            </a:r>
            <a:endParaRPr lang="tr-TR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tr-T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06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566</Words>
  <Application>Microsoft Office PowerPoint</Application>
  <PresentationFormat>Özel</PresentationFormat>
  <Paragraphs>116</Paragraphs>
  <Slides>29</Slides>
  <Notes>2</Notes>
  <HiddenSlides>0</HiddenSlides>
  <MMClips>1</MMClips>
  <ScaleCrop>false</ScaleCrop>
  <HeadingPairs>
    <vt:vector size="4" baseType="variant">
      <vt:variant>
        <vt:lpstr>Tema</vt:lpstr>
      </vt:variant>
      <vt:variant>
        <vt:i4>4</vt:i4>
      </vt:variant>
      <vt:variant>
        <vt:lpstr>Slayt Başlıkları</vt:lpstr>
      </vt:variant>
      <vt:variant>
        <vt:i4>29</vt:i4>
      </vt:variant>
    </vt:vector>
  </HeadingPairs>
  <TitlesOfParts>
    <vt:vector size="33" baseType="lpstr">
      <vt:lpstr>Office Teması</vt:lpstr>
      <vt:lpstr>Ofis Teması</vt:lpstr>
      <vt:lpstr>2_Office Teması</vt:lpstr>
      <vt:lpstr>3_Office Teması</vt:lpstr>
      <vt:lpstr>Sigara bağımlılığı ve terapi yöntemleri </vt:lpstr>
      <vt:lpstr>PowerPoint Sunusu</vt:lpstr>
      <vt:lpstr>Bağımlılık Hastalığın Doğasından Kaynaklanan Güçlükler</vt:lpstr>
      <vt:lpstr>Nikotin cetveli</vt:lpstr>
      <vt:lpstr>Beyin ve Bağımlılık</vt:lpstr>
      <vt:lpstr>Nikotin bağımlılığı: beyindeki canavar</vt:lpstr>
      <vt:lpstr>Koşullamalar; otomatikleşme</vt:lpstr>
      <vt:lpstr>Koşullamalar:</vt:lpstr>
      <vt:lpstr>Bilişsel Yapılanma; Nikotin Canavarını Ayırt Etme: </vt:lpstr>
      <vt:lpstr>“Bir daha asla içemeyeceğim” tuzak!</vt:lpstr>
      <vt:lpstr>Bir şey lazım ama ne?</vt:lpstr>
      <vt:lpstr>Farkında içme deneyimi=otomatik olandan çıkmak</vt:lpstr>
      <vt:lpstr>«Craving-Aşerme ile mücadele» </vt:lpstr>
      <vt:lpstr>Dalgalar her zaman gelecek… </vt:lpstr>
      <vt:lpstr>PowerPoint Sunusu</vt:lpstr>
      <vt:lpstr>Bağımlılık kronik bir hastalıktır. «Nüksler» ile seyreder.  </vt:lpstr>
      <vt:lpstr>Bağımlılığa Klasik bakış</vt:lpstr>
      <vt:lpstr>PowerPoint Sunusu</vt:lpstr>
      <vt:lpstr>Kurtarmak mı? </vt:lpstr>
      <vt:lpstr>PowerPoint Sunusu</vt:lpstr>
      <vt:lpstr>BAĞIMLILIK TEDAVİSİ BİLEŞENLERİ</vt:lpstr>
      <vt:lpstr>Sık Kullanılan Terapi Yöntemleri </vt:lpstr>
      <vt:lpstr>BİLİŞSEL DAVRANIŞÇI TERAPİ </vt:lpstr>
      <vt:lpstr>SİAGARA KULLANIM GÜNLÜĞÜ</vt:lpstr>
      <vt:lpstr>PowerPoint Sunusu</vt:lpstr>
      <vt:lpstr>«Değişimi hem istiyorum, hem istemiyorum»</vt:lpstr>
      <vt:lpstr>«Beyindeki Canavar» metaforu  ACT içinde; Defüzyon</vt:lpstr>
      <vt:lpstr>Dalgalar her zaman gelecek… 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x_user</dc:creator>
  <cp:lastModifiedBy>acer14-pc1</cp:lastModifiedBy>
  <cp:revision>139</cp:revision>
  <dcterms:created xsi:type="dcterms:W3CDTF">2017-02-27T20:53:12Z</dcterms:created>
  <dcterms:modified xsi:type="dcterms:W3CDTF">2019-08-07T13:37:49Z</dcterms:modified>
</cp:coreProperties>
</file>